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df" ContentType="application/pd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7772400" cy="10058400"/>
  <p:notesSz cx="6735763" cy="9866313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151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303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454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607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5758" algn="l" defTabSz="91430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2909" algn="l" defTabSz="91430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061" algn="l" defTabSz="91430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212" algn="l" defTabSz="91430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" userDrawn="1">
          <p15:clr>
            <a:srgbClr val="A4A3A4"/>
          </p15:clr>
        </p15:guide>
        <p15:guide id="2" pos="39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j Mitra" initials="RM" lastIdx="1" clrIdx="0">
    <p:extLst>
      <p:ext uri="{19B8F6BF-5375-455C-9EA6-DF929625EA0E}">
        <p15:presenceInfo xmlns:p15="http://schemas.microsoft.com/office/powerpoint/2012/main" userId="S-1-5-21-3721024524-1719828316-4172126536-290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CC"/>
    <a:srgbClr val="C6C6C8"/>
    <a:srgbClr val="808080"/>
    <a:srgbClr val="91AFFF"/>
    <a:srgbClr val="002960"/>
    <a:srgbClr val="FF66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774" autoAdjust="0"/>
    <p:restoredTop sz="94684" autoAdjust="0"/>
  </p:normalViewPr>
  <p:slideViewPr>
    <p:cSldViewPr snapToGrid="0" snapToObjects="1">
      <p:cViewPr varScale="1">
        <p:scale>
          <a:sx n="47" d="100"/>
          <a:sy n="47" d="100"/>
        </p:scale>
        <p:origin x="2598" y="54"/>
      </p:cViewPr>
      <p:guideLst>
        <p:guide orient="horz" pos="259"/>
        <p:guide pos="39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>
      <p:cViewPr varScale="1">
        <p:scale>
          <a:sx n="73" d="100"/>
          <a:sy n="73" d="100"/>
        </p:scale>
        <p:origin x="-2490" y="-114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693863" y="617538"/>
            <a:ext cx="3354387" cy="4341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7762" y="5301563"/>
            <a:ext cx="5806583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87015" y="9487907"/>
            <a:ext cx="187330" cy="183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pPr>
              <a:defRPr/>
            </a:pPr>
            <a:fld id="{3C3A632B-FBDE-46D4-BF6F-6D14421E63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274280" y="109811"/>
            <a:ext cx="65" cy="122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255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63" indent="-115876" algn="l" defTabSz="895255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06" indent="-180956" algn="l" defTabSz="895255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6993" indent="-125400" algn="l" defTabSz="895255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867" indent="-114288" algn="l" defTabSz="895255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5758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09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1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12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d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6.pd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7322165" y="54641"/>
            <a:ext cx="256097" cy="182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en-US" sz="694" baseline="0" noProof="0" dirty="0">
              <a:latin typeface="+mn-lt"/>
            </a:endParaRPr>
          </a:p>
        </p:txBody>
      </p:sp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473292" y="6033186"/>
            <a:ext cx="3042161" cy="453745"/>
            <a:chOff x="1663" y="3163"/>
            <a:chExt cx="3109" cy="191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63"/>
              <a:ext cx="3109" cy="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214" baseline="0" noProof="0" dirty="0">
                  <a:latin typeface="+mn-lt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214" baseline="0" noProof="0" dirty="0">
                  <a:latin typeface="+mn-lt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473292" y="3087583"/>
            <a:ext cx="5436633" cy="373628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428" b="1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73292" y="4653879"/>
            <a:ext cx="5436633" cy="186846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1214" b="1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pic>
        <p:nvPicPr>
          <p:cNvPr id="14" name="Picture 13" descr="1.pdf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rcRect l="4873" r="49265" b="92996"/>
              <a:stretch>
                <a:fillRect/>
              </a:stretch>
            </p:blipFill>
          </mc:Choice>
          <mc:Fallback>
            <p:blipFill>
              <a:blip r:embed="rId3"/>
              <a:srcRect l="4873" r="49265" b="92996"/>
              <a:stretch>
                <a:fillRect/>
              </a:stretch>
            </p:blipFill>
          </mc:Fallback>
        </mc:AlternateContent>
        <p:spPr bwMode="auto">
          <a:xfrm>
            <a:off x="386471" y="4593"/>
            <a:ext cx="3637174" cy="718439"/>
          </a:xfrm>
          <a:prstGeom prst="rect">
            <a:avLst/>
          </a:prstGeom>
        </p:spPr>
      </p:pic>
      <p:pic>
        <p:nvPicPr>
          <p:cNvPr id="15" name="Picture 14" descr="1.pdf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rcRect l="40606" t="10128"/>
              <a:stretch>
                <a:fillRect/>
              </a:stretch>
            </p:blipFill>
          </mc:Choice>
          <mc:Fallback>
            <p:blipFill>
              <a:blip r:embed="rId3"/>
              <a:srcRect l="40606" t="10128"/>
              <a:stretch>
                <a:fillRect/>
              </a:stretch>
            </p:blipFill>
          </mc:Fallback>
        </mc:AlternateContent>
        <p:spPr bwMode="auto">
          <a:xfrm>
            <a:off x="3062011" y="839238"/>
            <a:ext cx="4710389" cy="9219163"/>
          </a:xfrm>
          <a:prstGeom prst="rect">
            <a:avLst/>
          </a:prstGeom>
        </p:spPr>
      </p:pic>
      <p:pic>
        <p:nvPicPr>
          <p:cNvPr id="18" name="Picture 17" descr="Logo.pdf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 bwMode="auto">
          <a:xfrm>
            <a:off x="480064" y="1400468"/>
            <a:ext cx="2300505" cy="126906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70A88F5-8C49-4641-8723-92D9BC25050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37687" y="9450735"/>
            <a:ext cx="1490413" cy="230287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 algn="l">
              <a:buNone/>
              <a:defRPr sz="2400" b="1">
                <a:solidFill>
                  <a:srgbClr val="666666"/>
                </a:solidFill>
                <a:latin typeface="Arial"/>
                <a:cs typeface="Arial"/>
              </a:defRPr>
            </a:lvl1pPr>
            <a:lvl2pPr marL="650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1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2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39648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67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© Sembcorp Industries 2019</a:t>
            </a:r>
          </a:p>
        </p:txBody>
      </p:sp>
    </p:spTree>
    <p:extLst>
      <p:ext uri="{BB962C8B-B14F-4D97-AF65-F5344CB8AC3E}">
        <p14:creationId xmlns:p14="http://schemas.microsoft.com/office/powerpoint/2010/main" val="78031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64382341"/>
              </p:ext>
            </p:extLst>
          </p:nvPr>
        </p:nvGraphicFramePr>
        <p:xfrm>
          <a:off x="1378" y="2377"/>
          <a:ext cx="1376" cy="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8" name="think-cell Slide" r:id="rId4" imgW="421" imgH="420" progId="TCLayout.ActiveDocument.1">
                  <p:embed/>
                </p:oleObj>
              </mc:Choice>
              <mc:Fallback>
                <p:oleObj name="think-cell Slide" r:id="rId4" imgW="421" imgH="42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78" y="2377"/>
                        <a:ext cx="1376" cy="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 userDrawn="1"/>
        </p:nvSpPr>
        <p:spPr>
          <a:xfrm>
            <a:off x="126822" y="9409822"/>
            <a:ext cx="1557102" cy="29991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88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3930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55039489"/>
              </p:ext>
            </p:extLst>
          </p:nvPr>
        </p:nvGraphicFramePr>
        <p:xfrm>
          <a:off x="1247" y="2331"/>
          <a:ext cx="1245" cy="2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89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" y="2331"/>
                        <a:ext cx="1245" cy="23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A5F383BE-90AE-43E6-BC59-DFCF35E1633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37686" cy="237563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1735" b="1" i="0" baseline="0" dirty="0" err="1">
              <a:solidFill>
                <a:schemeClr val="tx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5" name="Rectangle 286"/>
          <p:cNvSpPr>
            <a:spLocks noGrp="1" noChangeArrowheads="1"/>
          </p:cNvSpPr>
          <p:nvPr>
            <p:ph idx="1"/>
          </p:nvPr>
        </p:nvSpPr>
        <p:spPr bwMode="auto">
          <a:xfrm>
            <a:off x="1259832" y="2919645"/>
            <a:ext cx="3731303" cy="106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03267" y="408819"/>
            <a:ext cx="5698202" cy="266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044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349" y="3106"/>
          <a:ext cx="1350" cy="3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8" name="think-cell Slide" r:id="rId5" imgW="421" imgH="420" progId="TCLayout.ActiveDocument.1">
                  <p:embed/>
                </p:oleObj>
              </mc:Choice>
              <mc:Fallback>
                <p:oleObj name="think-cell Slide" r:id="rId5" imgW="421" imgH="420" progId="TCLayout.ActiveDocument.1">
                  <p:embed/>
                  <p:pic>
                    <p:nvPicPr>
                      <p:cNvPr id="10" name="Object 9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49" y="3106"/>
                        <a:ext cx="1350" cy="31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/>
          <p:cNvSpPr/>
          <p:nvPr userDrawn="1">
            <p:custDataLst>
              <p:tags r:id="rId3"/>
            </p:custDataLst>
          </p:nvPr>
        </p:nvSpPr>
        <p:spPr>
          <a:xfrm>
            <a:off x="0" y="1"/>
            <a:ext cx="134937" cy="310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1912" b="1" i="0" baseline="0" dirty="0">
              <a:latin typeface="Calibri" panose="020F0502020204030204" pitchFamily="34" charset="0"/>
              <a:ea typeface="+mj-ea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8621" y="9322647"/>
            <a:ext cx="1813560" cy="535516"/>
          </a:xfrm>
          <a:prstGeom prst="rect">
            <a:avLst/>
          </a:prstGeom>
        </p:spPr>
        <p:txBody>
          <a:bodyPr lIns="145664" tIns="72832" rIns="145664" bIns="72832"/>
          <a:lstStyle/>
          <a:p>
            <a:fld id="{1D8BD707-D9CF-40AE-B4C6-C98DA3205C09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55571" y="9322647"/>
            <a:ext cx="2461260" cy="535516"/>
          </a:xfrm>
          <a:prstGeom prst="rect">
            <a:avLst/>
          </a:prstGeom>
        </p:spPr>
        <p:txBody>
          <a:bodyPr lIns="145664" tIns="72832" rIns="145664" bIns="72832"/>
          <a:lstStyle/>
          <a:p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259080" y="365084"/>
            <a:ext cx="5894070" cy="983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033" tIns="43517" rIns="87033" bIns="43517" rtlCol="0" anchor="ctr"/>
          <a:lstStyle/>
          <a:p>
            <a:pPr algn="ctr"/>
            <a:endParaRPr lang="en-US" sz="95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555891"/>
            <a:ext cx="5894070" cy="294248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l">
              <a:defRPr sz="1912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220" y="9322647"/>
            <a:ext cx="1813560" cy="535516"/>
          </a:xfrm>
          <a:prstGeom prst="rect">
            <a:avLst/>
          </a:prstGeom>
        </p:spPr>
        <p:txBody>
          <a:bodyPr lIns="0" tIns="0" rIns="0" bIns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0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tandard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3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41547" y="98"/>
            <a:ext cx="1829470" cy="41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 userDrawn="1"/>
        </p:nvSpPr>
        <p:spPr>
          <a:xfrm>
            <a:off x="129541" y="9654335"/>
            <a:ext cx="1652027" cy="315859"/>
          </a:xfrm>
          <a:prstGeom prst="rect">
            <a:avLst/>
          </a:prstGeom>
        </p:spPr>
        <p:txBody>
          <a:bodyPr lIns="54155" tIns="27076" rIns="54155" bIns="27076"/>
          <a:lstStyle>
            <a:lvl1pPr marL="0" indent="0" algn="l">
              <a:buNone/>
              <a:defRPr sz="2400" b="1">
                <a:solidFill>
                  <a:srgbClr val="666666"/>
                </a:solidFill>
                <a:latin typeface="Arial"/>
                <a:cs typeface="Arial"/>
              </a:defRPr>
            </a:lvl1pPr>
            <a:lvl2pPr marL="650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1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2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defTabSz="385152">
              <a:spcBef>
                <a:spcPct val="20000"/>
              </a:spcBef>
              <a:buFont typeface="Arial"/>
              <a:buNone/>
              <a:defRPr/>
            </a:pPr>
            <a:r>
              <a:rPr lang="en-US" sz="836" dirty="0"/>
              <a:t>© Sembcorp Industries 2017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308256" y="9510151"/>
            <a:ext cx="1361666" cy="315859"/>
          </a:xfrm>
          <a:prstGeom prst="rect">
            <a:avLst/>
          </a:prstGeom>
        </p:spPr>
        <p:txBody>
          <a:bodyPr lIns="54155" tIns="27076" rIns="54155" bIns="27076"/>
          <a:lstStyle/>
          <a:p>
            <a:pPr algn="r" defTabSz="384658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8C0CCDC5-7F1A-447B-8A93-866DCA8684FD}" type="slidenum">
              <a:rPr lang="en-US" sz="836" b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pPr algn="r" defTabSz="384658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‹#›</a:t>
            </a:fld>
            <a:endParaRPr lang="en-US" sz="836" b="1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SC_LOGO_2C_RGB (30%).jp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655" y="232647"/>
            <a:ext cx="1366410" cy="1060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86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381880" y="279406"/>
            <a:ext cx="4690929" cy="364173"/>
          </a:xfrm>
          <a:prstGeom prst="rect">
            <a:avLst/>
          </a:prstGeom>
        </p:spPr>
        <p:txBody>
          <a:bodyPr lIns="0" tIns="61993" rIns="123983" bIns="61993"/>
          <a:lstStyle>
            <a:lvl1pPr>
              <a:defRPr sz="1553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67" hasCustomPrompt="1"/>
          </p:nvPr>
        </p:nvSpPr>
        <p:spPr>
          <a:xfrm>
            <a:off x="382484" y="800762"/>
            <a:ext cx="4690348" cy="338935"/>
          </a:xfrm>
          <a:prstGeom prst="rect">
            <a:avLst/>
          </a:prstGeom>
        </p:spPr>
        <p:txBody>
          <a:bodyPr lIns="124139" tIns="62069" rIns="124139" bIns="62069"/>
          <a:lstStyle>
            <a:lvl1pPr>
              <a:spcBef>
                <a:spcPts val="0"/>
              </a:spcBef>
              <a:defRPr b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GB" dirty="0"/>
          </a:p>
        </p:txBody>
      </p:sp>
      <p:sp>
        <p:nvSpPr>
          <p:cNvPr id="6" name="Slide Number Placeholder 51" descr="AQAAAAAQAK7ppvlDA5JOvNIOcn3wPXsVxXa2xRc6/qeQTmTfHXtIIDlGCxAMcW9qMQbN0ZSuuXfcxnkKVOjOStZ5G0uv66LN1/mA18sv8sZWmngnQoR1CWppANQ8La4ZllrVggl9y79eg663L1iKd4ytX0ao0uz9eGbMEfirU2qOnEgvSAPTTIk/ayVmGwsMkcEiVMabqIWRGORPXUI6O1hRRCmrMgqjAknqe180DUeP4/hWmqUzsp0XMW94bvU2EzoBV8qnJKNU+6YSHbS3ZAAG95KdnMo="/>
          <p:cNvSpPr>
            <a:spLocks noGrp="1"/>
          </p:cNvSpPr>
          <p:nvPr>
            <p:ph type="sldNum" sz="quarter" idx="10"/>
          </p:nvPr>
        </p:nvSpPr>
        <p:spPr>
          <a:xfrm>
            <a:off x="7216813" y="9574265"/>
            <a:ext cx="172396" cy="738664"/>
          </a:xfrm>
          <a:prstGeom prst="rect">
            <a:avLst/>
          </a:prstGeom>
        </p:spPr>
        <p:txBody>
          <a:bodyPr lIns="124139" tIns="0" rIns="124139" bIns="0">
            <a:spAutoFit/>
          </a:bodyPr>
          <a:lstStyle/>
          <a:p>
            <a:fld id="{3C5482B9-D11D-4067-B360-F1AA9B4F5826}" type="slidenum">
              <a:rPr lang="en-US" noProof="1" smtClean="0"/>
              <a:pPr/>
              <a:t>‹#›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91055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 userDrawn="1"/>
        </p:nvSpPr>
        <p:spPr>
          <a:xfrm>
            <a:off x="1" y="9742546"/>
            <a:ext cx="1652027" cy="315859"/>
          </a:xfrm>
          <a:prstGeom prst="rect">
            <a:avLst/>
          </a:prstGeom>
        </p:spPr>
        <p:txBody>
          <a:bodyPr lIns="54376" tIns="27189" rIns="54376" bIns="27189"/>
          <a:lstStyle>
            <a:lvl1pPr marL="0" indent="0" algn="l">
              <a:buNone/>
              <a:defRPr sz="2400" b="1">
                <a:solidFill>
                  <a:srgbClr val="666666"/>
                </a:solidFill>
                <a:latin typeface="Arial"/>
                <a:cs typeface="Arial"/>
              </a:defRPr>
            </a:lvl1pPr>
            <a:lvl2pPr marL="650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1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2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defTabSz="386719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96" dirty="0"/>
              <a:t>© Sembcorp Industries 2019</a:t>
            </a:r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0"/>
          </p:nvPr>
        </p:nvSpPr>
        <p:spPr>
          <a:xfrm>
            <a:off x="457369" y="2171790"/>
            <a:ext cx="6913649" cy="238988"/>
          </a:xfrm>
          <a:prstGeom prst="rect">
            <a:avLst/>
          </a:prstGeom>
        </p:spPr>
        <p:txBody>
          <a:bodyPr vert="horz" lIns="91006" tIns="45504" rIns="91006" bIns="45504"/>
          <a:lstStyle>
            <a:lvl1pPr>
              <a:buNone/>
              <a:defRPr sz="956"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4790" y="1189375"/>
            <a:ext cx="4383630" cy="321640"/>
          </a:xfrm>
          <a:prstGeom prst="rect">
            <a:avLst/>
          </a:prstGeom>
        </p:spPr>
        <p:txBody>
          <a:bodyPr lIns="91006" tIns="45504" rIns="91006" bIns="45504" anchor="t"/>
          <a:lstStyle>
            <a:lvl1pPr marL="0" indent="0" algn="l">
              <a:buNone/>
              <a:defRPr sz="1493" b="0">
                <a:solidFill>
                  <a:schemeClr val="tx1"/>
                </a:solidFill>
                <a:latin typeface="Arial"/>
                <a:cs typeface="Arial"/>
              </a:defRPr>
            </a:lvl1pPr>
            <a:lvl2pPr marL="38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3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0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46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33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20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07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93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29365" y="416430"/>
            <a:ext cx="4419054" cy="758620"/>
          </a:xfrm>
          <a:prstGeom prst="rect">
            <a:avLst/>
          </a:prstGeom>
        </p:spPr>
        <p:txBody>
          <a:bodyPr vert="horz" lIns="129447" tIns="64726" rIns="129447" bIns="64726" rtlCol="0" anchor="t">
            <a:normAutofit/>
          </a:bodyPr>
          <a:lstStyle>
            <a:lvl1pPr algn="l">
              <a:defRPr sz="1673">
                <a:solidFill>
                  <a:srgbClr val="0076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8" descr="3.pdf"/>
          <p:cNvPicPr>
            <a:picLocks noChangeAspect="1"/>
          </p:cNvPicPr>
          <p:nvPr userDrawn="1"/>
        </p:nvPicPr>
        <p:blipFill>
          <a:blip r:embed="rId2" cstate="print"/>
          <a:srcRect l="71300" r="5164" b="95859"/>
          <a:stretch>
            <a:fillRect/>
          </a:stretch>
        </p:blipFill>
        <p:spPr bwMode="auto">
          <a:xfrm>
            <a:off x="5541547" y="62"/>
            <a:ext cx="1829470" cy="41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SC_LOGO_2C_RGB (30%)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41548" y="232399"/>
            <a:ext cx="1366410" cy="106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765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 userDrawn="1"/>
        </p:nvSpPr>
        <p:spPr>
          <a:xfrm>
            <a:off x="404230" y="9510148"/>
            <a:ext cx="1652027" cy="315859"/>
          </a:xfrm>
          <a:prstGeom prst="rect">
            <a:avLst/>
          </a:prstGeom>
        </p:spPr>
        <p:txBody>
          <a:bodyPr lIns="54640" tIns="27320" rIns="54640" bIns="27320"/>
          <a:lstStyle>
            <a:lvl1pPr marL="0" indent="0" algn="l">
              <a:buNone/>
              <a:defRPr sz="2400" b="1">
                <a:solidFill>
                  <a:srgbClr val="666666"/>
                </a:solidFill>
                <a:latin typeface="Arial"/>
                <a:cs typeface="Arial"/>
              </a:defRPr>
            </a:lvl1pPr>
            <a:lvl2pPr marL="650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1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2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defTabSz="388551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50" dirty="0"/>
              <a:t>© Sembcorp Industries 2018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>
          <a:xfrm>
            <a:off x="461163" y="1800218"/>
            <a:ext cx="6947810" cy="208795"/>
          </a:xfrm>
          <a:prstGeom prst="rect">
            <a:avLst/>
          </a:prstGeom>
        </p:spPr>
        <p:txBody>
          <a:bodyPr vert="horz" lIns="64282" tIns="32141" rIns="64282" bIns="32141"/>
          <a:lstStyle>
            <a:lvl1pPr>
              <a:buNone/>
              <a:defRPr sz="935" baseline="0"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29365" y="416380"/>
            <a:ext cx="4419054" cy="758620"/>
          </a:xfrm>
          <a:prstGeom prst="rect">
            <a:avLst/>
          </a:prstGeom>
        </p:spPr>
        <p:txBody>
          <a:bodyPr vert="horz" lIns="91429" tIns="45715" rIns="91429" bIns="45715" rtlCol="0" anchor="t">
            <a:normAutofit/>
          </a:bodyPr>
          <a:lstStyle>
            <a:lvl1pPr algn="l">
              <a:defRPr sz="1700">
                <a:solidFill>
                  <a:srgbClr val="0076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2785110" y="9387841"/>
            <a:ext cx="3996190" cy="295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1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77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35" b="0" i="0" u="none" strike="noStrike" kern="120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SGPC – Proposed Internal Audit</a:t>
            </a:r>
            <a:r>
              <a:rPr kumimoji="0" lang="en-GB" sz="935" b="0" i="0" u="none" strike="noStrike" kern="1200" cap="none" spc="0" normalizeH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Scope</a:t>
            </a:r>
            <a:endParaRPr kumimoji="0" lang="en-GB" sz="935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7092314" y="9529547"/>
            <a:ext cx="580317" cy="264462"/>
          </a:xfrm>
          <a:prstGeom prst="rect">
            <a:avLst/>
          </a:prstGeom>
          <a:solidFill>
            <a:schemeClr val="bg1"/>
          </a:solidFill>
        </p:spPr>
        <p:txBody>
          <a:bodyPr wrap="square" lIns="54640" tIns="27320" rIns="54640" bIns="27320" rtlCol="0">
            <a:spAutoFit/>
          </a:bodyPr>
          <a:lstStyle/>
          <a:p>
            <a:pPr algn="r" defTabSz="776815"/>
            <a:fld id="{BDB8DA84-923D-4CCA-A528-B513BB65A219}" type="slidenum">
              <a:rPr lang="en-GB" sz="680">
                <a:solidFill>
                  <a:srgbClr val="000000"/>
                </a:solidFill>
                <a:cs typeface="Arial" pitchFamily="34" charset="0"/>
              </a:rPr>
              <a:pPr algn="r" defTabSz="776815"/>
              <a:t>‹#›</a:t>
            </a:fld>
            <a:endParaRPr lang="en-GB" sz="680" dirty="0">
              <a:solidFill>
                <a:srgbClr val="000000"/>
              </a:solidFill>
              <a:cs typeface="Arial" pitchFamily="34" charset="0"/>
            </a:endParaRPr>
          </a:p>
          <a:p>
            <a:pPr algn="r" defTabSz="776815"/>
            <a:endParaRPr lang="en-GB" sz="68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8" name="Picture 7" descr="SC_LOGO_2C_RGB (30%)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947372" y="232396"/>
            <a:ext cx="1366409" cy="106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1" descr="3.pdf"/>
          <p:cNvPicPr>
            <a:picLocks noChangeAspect="1"/>
          </p:cNvPicPr>
          <p:nvPr userDrawn="1"/>
        </p:nvPicPr>
        <p:blipFill rotWithShape="1">
          <a:blip r:embed="rId3" cstate="screen"/>
          <a:srcRect b="86285"/>
          <a:stretch/>
        </p:blipFill>
        <p:spPr bwMode="auto">
          <a:xfrm>
            <a:off x="-7591" y="1"/>
            <a:ext cx="7772400" cy="12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0305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4"/>
            <a:ext cx="6995160" cy="26699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" y="2346961"/>
            <a:ext cx="6995160" cy="10679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TextBox 6"/>
          <p:cNvSpPr txBox="1"/>
          <p:nvPr userDrawn="1"/>
        </p:nvSpPr>
        <p:spPr>
          <a:xfrm>
            <a:off x="7092314" y="9529547"/>
            <a:ext cx="580317" cy="264462"/>
          </a:xfrm>
          <a:prstGeom prst="rect">
            <a:avLst/>
          </a:prstGeom>
          <a:solidFill>
            <a:schemeClr val="bg1"/>
          </a:solidFill>
        </p:spPr>
        <p:txBody>
          <a:bodyPr wrap="square" lIns="54640" tIns="27320" rIns="54640" bIns="27320" rtlCol="0">
            <a:spAutoFit/>
          </a:bodyPr>
          <a:lstStyle/>
          <a:p>
            <a:pPr algn="r" defTabSz="776815"/>
            <a:fld id="{BDB8DA84-923D-4CCA-A528-B513BB65A219}" type="slidenum">
              <a:rPr lang="en-GB" sz="680">
                <a:solidFill>
                  <a:srgbClr val="000000"/>
                </a:solidFill>
                <a:cs typeface="Arial" pitchFamily="34" charset="0"/>
              </a:rPr>
              <a:pPr algn="r" defTabSz="776815"/>
              <a:t>‹#›</a:t>
            </a:fld>
            <a:endParaRPr lang="en-GB" sz="680" dirty="0">
              <a:solidFill>
                <a:srgbClr val="000000"/>
              </a:solidFill>
              <a:cs typeface="Arial" pitchFamily="34" charset="0"/>
            </a:endParaRPr>
          </a:p>
          <a:p>
            <a:pPr algn="r" defTabSz="776815"/>
            <a:endParaRPr lang="en-GB" sz="68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8" name="Picture 7" descr="SC_LOGO_2C_RGB (30%)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947372" y="232396"/>
            <a:ext cx="1366409" cy="106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1" descr="3.pdf"/>
          <p:cNvPicPr>
            <a:picLocks noChangeAspect="1"/>
          </p:cNvPicPr>
          <p:nvPr userDrawn="1"/>
        </p:nvPicPr>
        <p:blipFill rotWithShape="1">
          <a:blip r:embed="rId3" cstate="screen"/>
          <a:srcRect b="86285"/>
          <a:stretch/>
        </p:blipFill>
        <p:spPr bwMode="auto">
          <a:xfrm>
            <a:off x="-7591" y="1"/>
            <a:ext cx="7772400" cy="12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1" descr="3.pdf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7591" y="2"/>
            <a:ext cx="7772400" cy="9426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96143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18" Type="http://schemas.openxmlformats.org/officeDocument/2006/relationships/tags" Target="../tags/tag8.xml"/><Relationship Id="rId26" Type="http://schemas.openxmlformats.org/officeDocument/2006/relationships/tags" Target="../tags/tag16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1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17" Type="http://schemas.openxmlformats.org/officeDocument/2006/relationships/tags" Target="../tags/tag7.xml"/><Relationship Id="rId25" Type="http://schemas.openxmlformats.org/officeDocument/2006/relationships/tags" Target="../tags/tag1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6.xml"/><Relationship Id="rId20" Type="http://schemas.openxmlformats.org/officeDocument/2006/relationships/tags" Target="../tags/tag10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24" Type="http://schemas.openxmlformats.org/officeDocument/2006/relationships/tags" Target="../tags/tag14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5.xml"/><Relationship Id="rId23" Type="http://schemas.openxmlformats.org/officeDocument/2006/relationships/tags" Target="../tags/tag13.xml"/><Relationship Id="rId28" Type="http://schemas.openxmlformats.org/officeDocument/2006/relationships/oleObject" Target="../embeddings/oleObject1.bin"/><Relationship Id="rId10" Type="http://schemas.openxmlformats.org/officeDocument/2006/relationships/theme" Target="../theme/theme1.xml"/><Relationship Id="rId19" Type="http://schemas.openxmlformats.org/officeDocument/2006/relationships/tags" Target="../tags/tag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4.xml"/><Relationship Id="rId22" Type="http://schemas.openxmlformats.org/officeDocument/2006/relationships/tags" Target="../tags/tag12.xml"/><Relationship Id="rId27" Type="http://schemas.openxmlformats.org/officeDocument/2006/relationships/tags" Target="../tags/tag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332668544"/>
              </p:ext>
            </p:extLst>
          </p:nvPr>
        </p:nvGraphicFramePr>
        <p:xfrm>
          <a:off x="0" y="0"/>
          <a:ext cx="137686" cy="23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48" name="think-cell Slide" r:id="rId28" imgW="270" imgH="270" progId="TCLayout.ActiveDocument.1">
                  <p:embed/>
                </p:oleObj>
              </mc:Choice>
              <mc:Fallback>
                <p:oleObj name="think-cell Slide" r:id="rId28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37686" cy="23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doc id"/>
          <p:cNvSpPr>
            <a:spLocks noChangeArrowheads="1"/>
          </p:cNvSpPr>
          <p:nvPr userDrawn="1"/>
        </p:nvSpPr>
        <p:spPr bwMode="auto">
          <a:xfrm>
            <a:off x="5145869" y="54641"/>
            <a:ext cx="570022" cy="182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776455"/>
            <a:endParaRPr lang="en-US" sz="694" baseline="0" noProof="0" dirty="0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37687" y="14072"/>
            <a:ext cx="639599" cy="160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41" baseline="0" noProof="0" dirty="0">
                <a:solidFill>
                  <a:srgbClr val="808080"/>
                </a:solidFill>
                <a:latin typeface="+mn-lt"/>
                <a:ea typeface="+mn-ea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37686" y="782681"/>
            <a:ext cx="5998066" cy="213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388" baseline="0" noProof="0" dirty="0">
                <a:solidFill>
                  <a:srgbClr val="808080"/>
                </a:solidFill>
                <a:latin typeface="+mn-lt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37686" y="8909335"/>
            <a:ext cx="7461229" cy="451369"/>
            <a:chOff x="75" y="3960"/>
            <a:chExt cx="685" cy="190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960"/>
              <a:ext cx="685" cy="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867" baseline="0" noProof="0" dirty="0">
                  <a:latin typeface="+mn-lt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94"/>
              <a:ext cx="685" cy="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528651" indent="-528651" defTabSz="776455">
                <a:tabLst>
                  <a:tab pos="531403" algn="l"/>
                </a:tabLst>
              </a:pPr>
              <a:r>
                <a:rPr lang="en-US" sz="867" baseline="0" noProof="0" dirty="0">
                  <a:solidFill>
                    <a:schemeClr val="tx1"/>
                  </a:solidFill>
                  <a:latin typeface="+mn-lt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833991" y="3118598"/>
            <a:ext cx="3698258" cy="446618"/>
            <a:chOff x="915" y="842"/>
            <a:chExt cx="2686" cy="188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842"/>
              <a:ext cx="2686" cy="18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sz="1388" b="1" baseline="0" noProof="0" dirty="0">
                  <a:latin typeface="+mn-lt"/>
                  <a:ea typeface="+mn-ea"/>
                </a:rPr>
                <a:t>Title</a:t>
              </a:r>
            </a:p>
            <a:p>
              <a:r>
                <a:rPr lang="en-US" sz="1388" baseline="0" noProof="0" dirty="0">
                  <a:solidFill>
                    <a:srgbClr val="808080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6936639" y="954402"/>
            <a:ext cx="662272" cy="1472890"/>
            <a:chOff x="4936" y="176"/>
            <a:chExt cx="481" cy="620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041" dirty="0">
                <a:latin typeface="+mn-lt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041" dirty="0">
                <a:latin typeface="+mn-lt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041" dirty="0">
                <a:latin typeface="+mn-lt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041" dirty="0">
                <a:latin typeface="+mn-lt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6669528" y="954402"/>
            <a:ext cx="929384" cy="976383"/>
            <a:chOff x="4750" y="176"/>
            <a:chExt cx="675" cy="411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41" dirty="0">
                <a:latin typeface="+mn-lt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41" dirty="0">
                <a:latin typeface="+mn-lt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41" dirty="0">
                <a:latin typeface="+mn-lt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6665515" y="954401"/>
            <a:ext cx="933397" cy="187872"/>
            <a:chOff x="7664584" y="285750"/>
            <a:chExt cx="1076191" cy="125545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64584" y="285750"/>
              <a:ext cx="1076191" cy="12554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776537">
                <a:buClr>
                  <a:schemeClr val="tx2"/>
                </a:buClr>
              </a:pPr>
              <a:r>
                <a:rPr lang="en-US" sz="1041" dirty="0">
                  <a:solidFill>
                    <a:srgbClr val="808080"/>
                  </a:solidFill>
                  <a:latin typeface="+mn-lt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64584" y="285750"/>
              <a:ext cx="0" cy="125545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64584" y="411295"/>
              <a:ext cx="1076191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6878667" y="954402"/>
            <a:ext cx="720555" cy="1955145"/>
            <a:chOff x="6655594" y="273840"/>
            <a:chExt cx="830788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10113" cy="1070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10113" cy="1070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10113" cy="1070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10113" cy="1070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10113" cy="1070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76537">
                <a:buClr>
                  <a:schemeClr val="tx2"/>
                </a:buClr>
              </a:pPr>
              <a:r>
                <a:rPr lang="en-US" sz="1041" dirty="0">
                  <a:latin typeface="+mn-lt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41" dirty="0">
                  <a:latin typeface="+mn-lt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71" r:id="rId7"/>
    <p:sldLayoutId id="2147483674" r:id="rId8"/>
    <p:sldLayoutId id="2147483675" r:id="rId9"/>
  </p:sldLayoutIdLst>
  <p:hf hdr="0" ftr="0" dt="0"/>
  <p:txStyles>
    <p:titleStyle>
      <a:lvl1pPr algn="l" defTabSz="776455" rtl="0" eaLnBrk="1" fontAlgn="base" hangingPunct="1">
        <a:spcBef>
          <a:spcPct val="0"/>
        </a:spcBef>
        <a:spcAft>
          <a:spcPct val="0"/>
        </a:spcAft>
        <a:tabLst>
          <a:tab pos="234037" algn="l"/>
        </a:tabLst>
        <a:defRPr sz="1735" b="1" baseline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776455" rtl="0" eaLnBrk="1" fontAlgn="base" hangingPunct="1">
        <a:spcBef>
          <a:spcPct val="0"/>
        </a:spcBef>
        <a:spcAft>
          <a:spcPct val="0"/>
        </a:spcAft>
        <a:defRPr sz="1648" b="1">
          <a:solidFill>
            <a:schemeClr val="tx2"/>
          </a:solidFill>
          <a:latin typeface="Arial" charset="0"/>
        </a:defRPr>
      </a:lvl2pPr>
      <a:lvl3pPr algn="l" defTabSz="776455" rtl="0" eaLnBrk="1" fontAlgn="base" hangingPunct="1">
        <a:spcBef>
          <a:spcPct val="0"/>
        </a:spcBef>
        <a:spcAft>
          <a:spcPct val="0"/>
        </a:spcAft>
        <a:defRPr sz="1648" b="1">
          <a:solidFill>
            <a:schemeClr val="tx2"/>
          </a:solidFill>
          <a:latin typeface="Arial" charset="0"/>
        </a:defRPr>
      </a:lvl3pPr>
      <a:lvl4pPr algn="l" defTabSz="776455" rtl="0" eaLnBrk="1" fontAlgn="base" hangingPunct="1">
        <a:spcBef>
          <a:spcPct val="0"/>
        </a:spcBef>
        <a:spcAft>
          <a:spcPct val="0"/>
        </a:spcAft>
        <a:defRPr sz="1648" b="1">
          <a:solidFill>
            <a:schemeClr val="tx2"/>
          </a:solidFill>
          <a:latin typeface="Arial" charset="0"/>
        </a:defRPr>
      </a:lvl4pPr>
      <a:lvl5pPr algn="l" defTabSz="776455" rtl="0" eaLnBrk="1" fontAlgn="base" hangingPunct="1">
        <a:spcBef>
          <a:spcPct val="0"/>
        </a:spcBef>
        <a:spcAft>
          <a:spcPct val="0"/>
        </a:spcAft>
        <a:defRPr sz="1648" b="1">
          <a:solidFill>
            <a:schemeClr val="tx2"/>
          </a:solidFill>
          <a:latin typeface="Arial" charset="0"/>
        </a:defRPr>
      </a:lvl5pPr>
      <a:lvl6pPr marL="396487" algn="l" defTabSz="776455" rtl="0" eaLnBrk="1" fontAlgn="base" hangingPunct="1">
        <a:spcBef>
          <a:spcPct val="0"/>
        </a:spcBef>
        <a:spcAft>
          <a:spcPct val="0"/>
        </a:spcAft>
        <a:defRPr sz="1648" b="1">
          <a:solidFill>
            <a:schemeClr val="tx2"/>
          </a:solidFill>
          <a:latin typeface="Arial" charset="0"/>
        </a:defRPr>
      </a:lvl6pPr>
      <a:lvl7pPr marL="792975" algn="l" defTabSz="776455" rtl="0" eaLnBrk="1" fontAlgn="base" hangingPunct="1">
        <a:spcBef>
          <a:spcPct val="0"/>
        </a:spcBef>
        <a:spcAft>
          <a:spcPct val="0"/>
        </a:spcAft>
        <a:defRPr sz="1648" b="1">
          <a:solidFill>
            <a:schemeClr val="tx2"/>
          </a:solidFill>
          <a:latin typeface="Arial" charset="0"/>
        </a:defRPr>
      </a:lvl7pPr>
      <a:lvl8pPr marL="1189462" algn="l" defTabSz="776455" rtl="0" eaLnBrk="1" fontAlgn="base" hangingPunct="1">
        <a:spcBef>
          <a:spcPct val="0"/>
        </a:spcBef>
        <a:spcAft>
          <a:spcPct val="0"/>
        </a:spcAft>
        <a:defRPr sz="1648" b="1">
          <a:solidFill>
            <a:schemeClr val="tx2"/>
          </a:solidFill>
          <a:latin typeface="Arial" charset="0"/>
        </a:defRPr>
      </a:lvl8pPr>
      <a:lvl9pPr marL="1585951" algn="l" defTabSz="776455" rtl="0" eaLnBrk="1" fontAlgn="base" hangingPunct="1">
        <a:spcBef>
          <a:spcPct val="0"/>
        </a:spcBef>
        <a:spcAft>
          <a:spcPct val="0"/>
        </a:spcAft>
        <a:defRPr sz="1648" b="1">
          <a:solidFill>
            <a:schemeClr val="tx2"/>
          </a:solidFill>
          <a:latin typeface="Arial" charset="0"/>
        </a:defRPr>
      </a:lvl9pPr>
    </p:titleStyle>
    <p:bodyStyle>
      <a:lvl1pPr marL="0" indent="0" algn="l" defTabSz="776455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388" baseline="0">
          <a:solidFill>
            <a:schemeClr val="tx1"/>
          </a:solidFill>
          <a:latin typeface="+mn-lt"/>
          <a:ea typeface="+mn-ea"/>
          <a:cs typeface="+mn-cs"/>
        </a:defRPr>
      </a:lvl1pPr>
      <a:lvl2pPr marL="167957" indent="-166580" algn="l" defTabSz="7764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itchFamily="34" charset="0"/>
        <a:buChar char="•"/>
        <a:defRPr sz="1388" baseline="0">
          <a:solidFill>
            <a:schemeClr val="tx1"/>
          </a:solidFill>
          <a:latin typeface="+mn-lt"/>
        </a:defRPr>
      </a:lvl2pPr>
      <a:lvl3pPr marL="396487" indent="-227155" algn="l" defTabSz="7764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388" baseline="0">
          <a:solidFill>
            <a:schemeClr val="tx1"/>
          </a:solidFill>
          <a:latin typeface="+mn-lt"/>
        </a:defRPr>
      </a:lvl3pPr>
      <a:lvl4pPr marL="532781" indent="-134915" algn="l" defTabSz="7764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00000"/>
        <a:buFont typeface="Arial" pitchFamily="34" charset="0"/>
        <a:buChar char="•"/>
        <a:defRPr sz="1388" baseline="0">
          <a:solidFill>
            <a:schemeClr val="tx1"/>
          </a:solidFill>
          <a:latin typeface="+mn-lt"/>
        </a:defRPr>
      </a:lvl4pPr>
      <a:lvl5pPr marL="650239" indent="-112890" algn="l" defTabSz="7764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88" baseline="0">
          <a:solidFill>
            <a:schemeClr val="tx1"/>
          </a:solidFill>
          <a:latin typeface="+mn-lt"/>
        </a:defRPr>
      </a:lvl5pPr>
      <a:lvl6pPr marL="650239" indent="-112890" algn="l" defTabSz="7764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88" baseline="0">
          <a:solidFill>
            <a:schemeClr val="tx1"/>
          </a:solidFill>
          <a:latin typeface="+mn-lt"/>
        </a:defRPr>
      </a:lvl6pPr>
      <a:lvl7pPr marL="650239" indent="-112890" algn="l" defTabSz="7764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88" baseline="0">
          <a:solidFill>
            <a:schemeClr val="tx1"/>
          </a:solidFill>
          <a:latin typeface="+mn-lt"/>
        </a:defRPr>
      </a:lvl7pPr>
      <a:lvl8pPr marL="650239" indent="-112890" algn="l" defTabSz="7764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88" baseline="0">
          <a:solidFill>
            <a:schemeClr val="tx1"/>
          </a:solidFill>
          <a:latin typeface="+mn-lt"/>
        </a:defRPr>
      </a:lvl8pPr>
      <a:lvl9pPr marL="650239" indent="-112890" algn="l" defTabSz="7764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88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92975" rtl="0" eaLnBrk="1" latinLnBrk="0" hangingPunct="1">
        <a:defRPr sz="1561" kern="1200">
          <a:solidFill>
            <a:schemeClr val="tx1"/>
          </a:solidFill>
          <a:latin typeface="+mn-lt"/>
          <a:ea typeface="+mn-ea"/>
          <a:cs typeface="+mn-cs"/>
        </a:defRPr>
      </a:lvl1pPr>
      <a:lvl2pPr marL="396487" algn="l" defTabSz="792975" rtl="0" eaLnBrk="1" latinLnBrk="0" hangingPunct="1">
        <a:defRPr sz="1561" kern="1200">
          <a:solidFill>
            <a:schemeClr val="tx1"/>
          </a:solidFill>
          <a:latin typeface="+mn-lt"/>
          <a:ea typeface="+mn-ea"/>
          <a:cs typeface="+mn-cs"/>
        </a:defRPr>
      </a:lvl2pPr>
      <a:lvl3pPr marL="792975" algn="l" defTabSz="792975" rtl="0" eaLnBrk="1" latinLnBrk="0" hangingPunct="1">
        <a:defRPr sz="1561" kern="1200">
          <a:solidFill>
            <a:schemeClr val="tx1"/>
          </a:solidFill>
          <a:latin typeface="+mn-lt"/>
          <a:ea typeface="+mn-ea"/>
          <a:cs typeface="+mn-cs"/>
        </a:defRPr>
      </a:lvl3pPr>
      <a:lvl4pPr marL="1189462" algn="l" defTabSz="792975" rtl="0" eaLnBrk="1" latinLnBrk="0" hangingPunct="1">
        <a:defRPr sz="1561" kern="1200">
          <a:solidFill>
            <a:schemeClr val="tx1"/>
          </a:solidFill>
          <a:latin typeface="+mn-lt"/>
          <a:ea typeface="+mn-ea"/>
          <a:cs typeface="+mn-cs"/>
        </a:defRPr>
      </a:lvl4pPr>
      <a:lvl5pPr marL="1585951" algn="l" defTabSz="792975" rtl="0" eaLnBrk="1" latinLnBrk="0" hangingPunct="1">
        <a:defRPr sz="1561" kern="1200">
          <a:solidFill>
            <a:schemeClr val="tx1"/>
          </a:solidFill>
          <a:latin typeface="+mn-lt"/>
          <a:ea typeface="+mn-ea"/>
          <a:cs typeface="+mn-cs"/>
        </a:defRPr>
      </a:lvl5pPr>
      <a:lvl6pPr marL="1982438" algn="l" defTabSz="792975" rtl="0" eaLnBrk="1" latinLnBrk="0" hangingPunct="1">
        <a:defRPr sz="1561" kern="1200">
          <a:solidFill>
            <a:schemeClr val="tx1"/>
          </a:solidFill>
          <a:latin typeface="+mn-lt"/>
          <a:ea typeface="+mn-ea"/>
          <a:cs typeface="+mn-cs"/>
        </a:defRPr>
      </a:lvl6pPr>
      <a:lvl7pPr marL="2378925" algn="l" defTabSz="792975" rtl="0" eaLnBrk="1" latinLnBrk="0" hangingPunct="1">
        <a:defRPr sz="1561" kern="1200">
          <a:solidFill>
            <a:schemeClr val="tx1"/>
          </a:solidFill>
          <a:latin typeface="+mn-lt"/>
          <a:ea typeface="+mn-ea"/>
          <a:cs typeface="+mn-cs"/>
        </a:defRPr>
      </a:lvl7pPr>
      <a:lvl8pPr marL="2775413" algn="l" defTabSz="792975" rtl="0" eaLnBrk="1" latinLnBrk="0" hangingPunct="1">
        <a:defRPr sz="1561" kern="1200">
          <a:solidFill>
            <a:schemeClr val="tx1"/>
          </a:solidFill>
          <a:latin typeface="+mn-lt"/>
          <a:ea typeface="+mn-ea"/>
          <a:cs typeface="+mn-cs"/>
        </a:defRPr>
      </a:lvl8pPr>
      <a:lvl9pPr marL="3171900" algn="l" defTabSz="792975" rtl="0" eaLnBrk="1" latinLnBrk="0" hangingPunct="1">
        <a:defRPr sz="15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61A2BA-F364-4E21-BFFF-91F05581A6C6}"/>
              </a:ext>
            </a:extLst>
          </p:cNvPr>
          <p:cNvSpPr/>
          <p:nvPr/>
        </p:nvSpPr>
        <p:spPr>
          <a:xfrm>
            <a:off x="0" y="-40640"/>
            <a:ext cx="7772400" cy="1086934"/>
          </a:xfrm>
          <a:prstGeom prst="rect">
            <a:avLst/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268167-EDCF-4202-8C1C-DB79CE3F48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62" y="349465"/>
            <a:ext cx="1792493" cy="69682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8177FC-2DB2-4A76-A96D-C08C5FB99994}"/>
              </a:ext>
            </a:extLst>
          </p:cNvPr>
          <p:cNvCxnSpPr>
            <a:cxnSpLocks/>
          </p:cNvCxnSpPr>
          <p:nvPr/>
        </p:nvCxnSpPr>
        <p:spPr>
          <a:xfrm>
            <a:off x="2065020" y="112107"/>
            <a:ext cx="0" cy="9341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8F2EC5A-6A41-41A6-AF48-45EA3DBB2EE9}"/>
              </a:ext>
            </a:extLst>
          </p:cNvPr>
          <p:cNvSpPr txBox="1"/>
          <p:nvPr/>
        </p:nvSpPr>
        <p:spPr>
          <a:xfrm>
            <a:off x="2165987" y="247482"/>
            <a:ext cx="5539740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Frutiger67-Condensed" panose="020B0800000000000000" pitchFamily="34" charset="0"/>
              </a:rPr>
              <a:t>Sembcorp Energy India Limited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BBB3407-4224-4ED6-BBBB-A6C273E85AD4}"/>
              </a:ext>
            </a:extLst>
          </p:cNvPr>
          <p:cNvSpPr txBox="1"/>
          <p:nvPr/>
        </p:nvSpPr>
        <p:spPr>
          <a:xfrm>
            <a:off x="2165987" y="727294"/>
            <a:ext cx="553580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Frutiger67-Condensed" panose="020B0800000000000000" pitchFamily="34" charset="0"/>
              </a:rPr>
              <a:t>(Formerly known as Thermal Powertech Corporation India Limited)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6AF13F9-9520-4E46-8EA4-90997D52F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99980"/>
              </p:ext>
            </p:extLst>
          </p:nvPr>
        </p:nvGraphicFramePr>
        <p:xfrm>
          <a:off x="171562" y="1069760"/>
          <a:ext cx="7429274" cy="805478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19318">
                  <a:extLst>
                    <a:ext uri="{9D8B030D-6E8A-4147-A177-3AD203B41FA5}">
                      <a16:colId xmlns:a16="http://schemas.microsoft.com/office/drawing/2014/main" val="3712213259"/>
                    </a:ext>
                  </a:extLst>
                </a:gridCol>
                <a:gridCol w="1145920">
                  <a:extLst>
                    <a:ext uri="{9D8B030D-6E8A-4147-A177-3AD203B41FA5}">
                      <a16:colId xmlns:a16="http://schemas.microsoft.com/office/drawing/2014/main" val="3113100873"/>
                    </a:ext>
                  </a:extLst>
                </a:gridCol>
                <a:gridCol w="1143199">
                  <a:extLst>
                    <a:ext uri="{9D8B030D-6E8A-4147-A177-3AD203B41FA5}">
                      <a16:colId xmlns:a16="http://schemas.microsoft.com/office/drawing/2014/main" val="2058984908"/>
                    </a:ext>
                  </a:extLst>
                </a:gridCol>
                <a:gridCol w="1143199">
                  <a:extLst>
                    <a:ext uri="{9D8B030D-6E8A-4147-A177-3AD203B41FA5}">
                      <a16:colId xmlns:a16="http://schemas.microsoft.com/office/drawing/2014/main" val="3828601325"/>
                    </a:ext>
                  </a:extLst>
                </a:gridCol>
                <a:gridCol w="11720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6741">
                  <a:extLst>
                    <a:ext uri="{9D8B030D-6E8A-4147-A177-3AD203B41FA5}">
                      <a16:colId xmlns:a16="http://schemas.microsoft.com/office/drawing/2014/main" val="1314610742"/>
                    </a:ext>
                  </a:extLst>
                </a:gridCol>
                <a:gridCol w="12488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452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  <a:latin typeface="Frutiger67-Condensed" panose="020B0800000000000000" pitchFamily="34" charset="0"/>
                        </a:rPr>
                        <a:t>Monthly  Report - Fly ash Generation and Utilisation 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Frutiger67-Condensed" panose="020B0800000000000000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622081"/>
                  </a:ext>
                </a:extLst>
              </a:tr>
              <a:tr h="501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u="none" strike="noStrike" dirty="0">
                          <a:solidFill>
                            <a:schemeClr val="bg1"/>
                          </a:solidFill>
                          <a:effectLst/>
                          <a:latin typeface="Frutiger67-Condensed" panose="020B0800000000000000" pitchFamily="34" charset="0"/>
                        </a:rPr>
                        <a:t>Sl. No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Frutiger67-Condensed" panose="020B0800000000000000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u="none" strike="noStrike" dirty="0">
                          <a:solidFill>
                            <a:schemeClr val="bg1"/>
                          </a:solidFill>
                          <a:effectLst/>
                          <a:latin typeface="Frutiger67-Condensed" panose="020B0800000000000000" pitchFamily="34" charset="0"/>
                        </a:rPr>
                        <a:t>Month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Frutiger67-Condensed" panose="020B0800000000000000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solidFill>
                            <a:schemeClr val="bg1"/>
                          </a:solidFill>
                          <a:effectLst/>
                          <a:latin typeface="Frutiger67-Condensed" panose="020B0800000000000000" pitchFamily="34" charset="0"/>
                        </a:rPr>
                        <a:t>Fly Ash Generation (MT)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Frutiger67-Condensed" panose="020B0800000000000000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solidFill>
                            <a:schemeClr val="bg1"/>
                          </a:solidFill>
                          <a:effectLst/>
                          <a:latin typeface="Frutiger67-Condensed" panose="020B0800000000000000" pitchFamily="34" charset="0"/>
                        </a:rPr>
                        <a:t>Bottom</a:t>
                      </a:r>
                      <a:r>
                        <a:rPr lang="en-US" sz="1600" b="0" u="none" strike="noStrike" baseline="0" dirty="0">
                          <a:solidFill>
                            <a:schemeClr val="bg1"/>
                          </a:solidFill>
                          <a:effectLst/>
                          <a:latin typeface="Frutiger67-Condensed" panose="020B0800000000000000" pitchFamily="34" charset="0"/>
                        </a:rPr>
                        <a:t> Ash Generation (MT)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Frutiger67-Condensed" panose="020B0800000000000000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Frutiger67-Condensed" panose="020B0800000000000000" pitchFamily="34" charset="0"/>
                        </a:rPr>
                        <a:t>Total Ash Generation (MT)</a:t>
                      </a:r>
                    </a:p>
                  </a:txBody>
                  <a:tcPr marL="73152" marR="73152"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Frutiger67-Condensed" panose="020B0800000000000000" pitchFamily="34" charset="0"/>
                        </a:rPr>
                        <a:t>Total Ash Utilization (MT)</a:t>
                      </a:r>
                    </a:p>
                  </a:txBody>
                  <a:tcPr marL="73152" marR="73152"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solidFill>
                            <a:schemeClr val="bg1"/>
                          </a:solidFill>
                          <a:effectLst/>
                          <a:latin typeface="Frutiger67-Condensed" panose="020B0800000000000000" pitchFamily="34" charset="0"/>
                        </a:rPr>
                        <a:t>Percentage Utilisation (%)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Frutiger67-Condensed" panose="020B0800000000000000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4447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utiger Light Condensed" panose="020B0406020504020204" pitchFamily="34" charset="0"/>
                      </a:endParaRP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Jan-2020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utiger Light Condensed" panose="020B0406020504020204" pitchFamily="34" charset="0"/>
                      </a:endParaRP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99,617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8,335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1,07,952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1,07,952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29109185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utiger Light Condensed" panose="020B0406020504020204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Feb-2020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utiger Light Condensed" panose="020B0406020504020204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94,902</a:t>
                      </a:r>
                    </a:p>
                  </a:txBody>
                  <a:tcPr marL="73152" marR="73152" marT="73152" marB="7315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7,972</a:t>
                      </a:r>
                    </a:p>
                  </a:txBody>
                  <a:tcPr marL="73152" marR="73152" marT="73152" marB="7315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1,02,874</a:t>
                      </a:r>
                    </a:p>
                  </a:txBody>
                  <a:tcPr marL="73152" marR="73152" marT="73152" marB="7315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1,02,874</a:t>
                      </a:r>
                    </a:p>
                  </a:txBody>
                  <a:tcPr marL="73152" marR="73152" marT="73152" marB="7315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3152" marR="73152" marT="73152" marB="7315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895069"/>
                  </a:ext>
                </a:extLst>
              </a:tr>
              <a:tr h="423651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Mar-2020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1,10,353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9643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1,19,996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1,19,996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April-2020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1,01,568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9,249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1,10,817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1,10,817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191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May-2020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99,110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8,802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1,07,912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1,07,912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June-2020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64,064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5,096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69,160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69,147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July-2020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27,867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2,425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30,292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40,292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133%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745059333"/>
                  </a:ext>
                </a:extLst>
              </a:tr>
              <a:tr h="417830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Aug-2020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94,872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8,269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1,03,141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1,13,141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110%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1755953959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Sept-2020</a:t>
                      </a:r>
                      <a:endParaRPr lang="en-IN" sz="1600" b="0" u="none" strike="noStrike" kern="1200" dirty="0">
                        <a:solidFill>
                          <a:schemeClr val="dk1"/>
                        </a:solidFill>
                        <a:effectLst/>
                        <a:latin typeface="Frutiger Light Condensed" panose="020B0406020504020204" pitchFamily="34" charset="0"/>
                        <a:ea typeface="+mn-ea"/>
                        <a:cs typeface="+mn-cs"/>
                      </a:endParaRP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1,04,794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8,859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1,13,653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1,23,825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109%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410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Oct-2020</a:t>
                      </a:r>
                      <a:endParaRPr lang="en-IN" sz="1600" b="0" u="none" strike="noStrike" kern="1200" dirty="0">
                        <a:solidFill>
                          <a:schemeClr val="dk1"/>
                        </a:solidFill>
                        <a:effectLst/>
                        <a:latin typeface="Frutiger Light Condensed" panose="020B0406020504020204" pitchFamily="34" charset="0"/>
                        <a:ea typeface="+mn-ea"/>
                        <a:cs typeface="+mn-cs"/>
                      </a:endParaRP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1,00,858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9,304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1,10,162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1,20,010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109%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361300377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Nov-2020</a:t>
                      </a:r>
                      <a:endParaRPr lang="en-IN" sz="1600" b="0" u="none" strike="noStrike" kern="1200" dirty="0">
                        <a:solidFill>
                          <a:schemeClr val="dk1"/>
                        </a:solidFill>
                        <a:effectLst/>
                        <a:latin typeface="Frutiger Light Condensed" panose="020B0406020504020204" pitchFamily="34" charset="0"/>
                        <a:ea typeface="+mn-ea"/>
                        <a:cs typeface="+mn-cs"/>
                      </a:endParaRP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235616286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algn="ctr" defTabSz="806450" rtl="0" eaLnBrk="1" fontAlgn="ctr" latinLnBrk="0" hangingPunct="1"/>
                      <a:r>
                        <a:rPr lang="sv-S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l" defTabSz="792975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Dec-2020</a:t>
                      </a:r>
                      <a:endParaRPr lang="en-IN" sz="1600" b="0" u="none" strike="noStrike" kern="1200" dirty="0">
                        <a:solidFill>
                          <a:schemeClr val="dk1"/>
                        </a:solidFill>
                        <a:effectLst/>
                        <a:latin typeface="Frutiger Light Condensed" panose="020B0406020504020204" pitchFamily="34" charset="0"/>
                        <a:ea typeface="+mn-ea"/>
                        <a:cs typeface="+mn-cs"/>
                      </a:endParaRP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2493065161"/>
                  </a:ext>
                </a:extLst>
              </a:tr>
              <a:tr h="4762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sv-SE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CY 2020 </a:t>
                      </a:r>
                      <a:br>
                        <a:rPr lang="sv-SE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</a:br>
                      <a:r>
                        <a:rPr lang="sv-SE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(Till Oct,2020)</a:t>
                      </a:r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Frutiger Light Condensed" panose="020B0406020504020204" pitchFamily="34" charset="0"/>
                      </a:endParaRPr>
                    </a:p>
                  </a:txBody>
                  <a:tcPr marL="73152" marR="73152" marT="73152" marB="731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8,98,005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77,954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</a:rPr>
                        <a:t>9,75,959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10,15,966</a:t>
                      </a:r>
                    </a:p>
                  </a:txBody>
                  <a:tcPr marL="73152" marR="73152" marT="73152" marB="73152" anchor="ctr"/>
                </a:tc>
                <a:tc>
                  <a:txBody>
                    <a:bodyPr/>
                    <a:lstStyle/>
                    <a:p>
                      <a:pPr marL="0" algn="ctr" defTabSz="792975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utiger Light Condensed" panose="020B0406020504020204" pitchFamily="34" charset="0"/>
                          <a:ea typeface="+mn-ea"/>
                          <a:cs typeface="+mn-cs"/>
                        </a:rPr>
                        <a:t>104%</a:t>
                      </a:r>
                    </a:p>
                  </a:txBody>
                  <a:tcPr marL="73152" marR="73152" marT="73152" marB="73152" anchor="ctr"/>
                </a:tc>
                <a:extLst>
                  <a:ext uri="{0D108BD9-81ED-4DB2-BD59-A6C34878D82A}">
                    <a16:rowId xmlns:a16="http://schemas.microsoft.com/office/drawing/2014/main" val="2076296657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Contact Person Details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utiger Light Condensed" panose="020B0406020504020204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Siva Rama Krishna 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utiger Light Condensed" panose="020B0406020504020204" pitchFamily="34" charset="0"/>
                      </a:endParaRPr>
                    </a:p>
                  </a:txBody>
                  <a:tcPr marL="73152" marR="73152" marT="73152" marB="7315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98474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Contact Number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utiger Light Condensed" panose="020B0406020504020204" pitchFamily="34" charset="0"/>
                      </a:endParaRPr>
                    </a:p>
                  </a:txBody>
                  <a:tcPr marL="73152" marR="73152" marT="73152" marB="731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Frutiger Light Condensed" panose="020B0406020504020204" pitchFamily="34" charset="0"/>
                        </a:rPr>
                        <a:t>8008400478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utiger Light Condensed" panose="020B0406020504020204" pitchFamily="34" charset="0"/>
                      </a:endParaRPr>
                    </a:p>
                  </a:txBody>
                  <a:tcPr marL="73152" marR="73152" marT="73152" marB="731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982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5593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lt;root reqver=&quot;23045&quot;&gt;&lt;version val=&quot;25188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2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2&quot;&gt;&lt;elem m_fUsage=&quot;1.81000000000000005329E+00&quot;&gt;&lt;m_msothmcolidx val=&quot;0&quot;/&gt;&lt;m_rgb r=&quot;25&quot; g=&quot;01&quot; b=&quot;F1&quot;/&gt;&lt;m_nBrightness val=&quot;0&quot;/&gt;&lt;/elem&gt;&lt;elem m_fUsage=&quot;9.00000000000000022204E-01&quot;&gt;&lt;m_msothmcolidx val=&quot;0&quot;/&gt;&lt;m_rgb r=&quot;FF&quot; g=&quot;FF&quot; b=&quot;00&quot;/&gt;&lt;m_nBrightness val=&quot;0&quot;/&gt;&lt;/elem&gt;&lt;/m_vecMRU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YABb2_NR..eYCfJMln05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BFozMKwSOKyKDbZxjaNW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heme/theme1.xml><?xml version="1.0" encoding="utf-8"?>
<a:theme xmlns:a="http://schemas.openxmlformats.org/drawingml/2006/main" name="Sembcorp_template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9D9DA1"/>
      </a:lt2>
      <a:accent1>
        <a:srgbClr val="C6C6C6"/>
      </a:accent1>
      <a:accent2>
        <a:srgbClr val="EF8215"/>
      </a:accent2>
      <a:accent3>
        <a:srgbClr val="119EE1"/>
      </a:accent3>
      <a:accent4>
        <a:srgbClr val="0C765A"/>
      </a:accent4>
      <a:accent5>
        <a:srgbClr val="61A497"/>
      </a:accent5>
      <a:accent6>
        <a:srgbClr val="808080"/>
      </a:accent6>
      <a:hlink>
        <a:srgbClr val="119EE1"/>
      </a:hlink>
      <a:folHlink>
        <a:srgbClr val="0C765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9D9DA1"/>
        </a:lt2>
        <a:accent1>
          <a:srgbClr val="C6C6C6"/>
        </a:accent1>
        <a:accent2>
          <a:srgbClr val="EF8215"/>
        </a:accent2>
        <a:accent3>
          <a:srgbClr val="119EE1"/>
        </a:accent3>
        <a:accent4>
          <a:srgbClr val="0C765A"/>
        </a:accent4>
        <a:accent5>
          <a:srgbClr val="61A497"/>
        </a:accent5>
        <a:accent6>
          <a:srgbClr val="808080"/>
        </a:accent6>
        <a:hlink>
          <a:srgbClr val="119EE1"/>
        </a:hlink>
        <a:folHlink>
          <a:srgbClr val="0C765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Sembcorp_template</Template>
  <TotalTime>2896</TotalTime>
  <Words>172</Words>
  <Application>Microsoft Office PowerPoint</Application>
  <PresentationFormat>Custom</PresentationFormat>
  <Paragraphs>104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Frutiger Light Condensed</vt:lpstr>
      <vt:lpstr>Frutiger67-Condensed</vt:lpstr>
      <vt:lpstr>Sembcorp_template</vt:lpstr>
      <vt:lpstr>think-cell Slide</vt:lpstr>
      <vt:lpstr>PowerPoint Presentation</vt:lpstr>
    </vt:vector>
  </TitlesOfParts>
  <Company>Sembcorp Industries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document</dc:title>
  <dc:creator>Alimpan De</dc:creator>
  <cp:lastModifiedBy>Anurag Vempaty</cp:lastModifiedBy>
  <cp:revision>339</cp:revision>
  <cp:lastPrinted>2019-12-07T07:01:01Z</cp:lastPrinted>
  <dcterms:created xsi:type="dcterms:W3CDTF">2017-06-23T06:38:45Z</dcterms:created>
  <dcterms:modified xsi:type="dcterms:W3CDTF">2020-11-13T12:01:35Z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Date</vt:lpwstr>
  </property>
  <property fmtid="{D5CDD505-2E9C-101B-9397-08002B2CF9AE}" pid="6" name="docid">
    <vt:lpwstr/>
  </property>
  <property fmtid="{D5CDD505-2E9C-101B-9397-08002B2CF9AE}" pid="7" name="Office2010EditCount">
    <vt:lpwstr>1</vt:lpwstr>
  </property>
  <property fmtid="{D5CDD505-2E9C-101B-9397-08002B2CF9AE}" pid="8" name="Office2003EditCount">
    <vt:lpwstr>0</vt:lpwstr>
  </property>
  <property fmtid="{D5CDD505-2E9C-101B-9397-08002B2CF9AE}" pid="9" name="LastEditedOfficeVersion">
    <vt:lpwstr>Office2010</vt:lpwstr>
  </property>
  <property fmtid="{D5CDD505-2E9C-101B-9397-08002B2CF9AE}" pid="10" name="VGCompatibilityCheck Run By">
    <vt:lpwstr>Balaji Alluru</vt:lpwstr>
  </property>
  <property fmtid="{D5CDD505-2E9C-101B-9397-08002B2CF9AE}" pid="11" name="VGCompatibilityCheck Run On ">
    <vt:lpwstr>3/4/2015 5:03:18 AM</vt:lpwstr>
  </property>
  <property fmtid="{D5CDD505-2E9C-101B-9397-08002B2CF9AE}" pid="12" name="Office2010WasSaved">
    <vt:lpwstr>1</vt:lpwstr>
  </property>
</Properties>
</file>